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5" r:id="rId9"/>
    <p:sldId id="266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>
        <p:scale>
          <a:sx n="75" d="100"/>
          <a:sy n="75" d="100"/>
        </p:scale>
        <p:origin x="97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9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64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172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7596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536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0332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600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637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54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1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085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35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64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41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77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7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96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209692A-B545-4284-80D1-8EB4D3AA7A1C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8436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29A17-7CE5-ECF6-61E8-0A2D85B7B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s-ES" sz="4000" dirty="0"/>
              <a:t>Entrenamiento con el </a:t>
            </a:r>
            <a:r>
              <a:rPr lang="es-ES" sz="4000" dirty="0" err="1"/>
              <a:t>toolchain</a:t>
            </a:r>
            <a:r>
              <a:rPr lang="es-ES" sz="4000" dirty="0"/>
              <a:t> de GNU</a:t>
            </a:r>
            <a:br>
              <a:rPr lang="es-ES" sz="4000" dirty="0"/>
            </a:br>
            <a:r>
              <a:rPr lang="es-ES" sz="4000" dirty="0"/>
              <a:t> y QEMU para sistemas empotrados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A6DBE-6A87-5B3A-EC8F-0E0D3E203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1293" y="5544127"/>
            <a:ext cx="4198834" cy="482852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César San Blas &amp; Lucas Serrano</a:t>
            </a:r>
          </a:p>
        </p:txBody>
      </p:sp>
    </p:spTree>
    <p:extLst>
      <p:ext uri="{BB962C8B-B14F-4D97-AF65-F5344CB8AC3E}">
        <p14:creationId xmlns:p14="http://schemas.microsoft.com/office/powerpoint/2010/main" val="2881057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7 – Depuración cruzada con QEMU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30EF8-6178-88E8-DEE1-73FAA33D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36" y="2592878"/>
            <a:ext cx="6738177" cy="196504"/>
          </a:xfrm>
          <a:prstGeom prst="rect">
            <a:avLst/>
          </a:prstGeom>
        </p:spPr>
      </p:pic>
      <p:sp>
        <p:nvSpPr>
          <p:cNvPr id="4" name="CuadroTexto 11">
            <a:extLst>
              <a:ext uri="{FF2B5EF4-FFF2-40B4-BE49-F238E27FC236}">
                <a16:creationId xmlns:a16="http://schemas.microsoft.com/office/drawing/2014/main" id="{C6500E38-02A1-05FA-FA90-C433F166E639}"/>
              </a:ext>
            </a:extLst>
          </p:cNvPr>
          <p:cNvSpPr txBox="1"/>
          <p:nvPr/>
        </p:nvSpPr>
        <p:spPr>
          <a:xfrm>
            <a:off x="2583941" y="1901011"/>
            <a:ext cx="2439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Terminal 1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7B9B17D3-D29A-3A0E-A4B6-BC0903C02C78}"/>
              </a:ext>
            </a:extLst>
          </p:cNvPr>
          <p:cNvSpPr txBox="1"/>
          <p:nvPr/>
        </p:nvSpPr>
        <p:spPr>
          <a:xfrm>
            <a:off x="7719359" y="1901011"/>
            <a:ext cx="2439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Terminal 2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CD6B6-3B50-D728-D092-0B7FD68A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56" y="3547318"/>
            <a:ext cx="5400040" cy="47180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11571D-446D-4DE4-67D7-BDE50389E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2"/>
          <a:stretch/>
        </p:blipFill>
        <p:spPr bwMode="auto">
          <a:xfrm>
            <a:off x="7310673" y="4328598"/>
            <a:ext cx="3653689" cy="740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22F1C-265B-5230-33E5-7C55F9FB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21" y="5673797"/>
            <a:ext cx="6709203" cy="32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7 – Depuración cruzada con QEMU </a:t>
            </a:r>
          </a:p>
        </p:txBody>
      </p:sp>
      <p:sp>
        <p:nvSpPr>
          <p:cNvPr id="4" name="CuadroTexto 11">
            <a:extLst>
              <a:ext uri="{FF2B5EF4-FFF2-40B4-BE49-F238E27FC236}">
                <a16:creationId xmlns:a16="http://schemas.microsoft.com/office/drawing/2014/main" id="{C6500E38-02A1-05FA-FA90-C433F166E639}"/>
              </a:ext>
            </a:extLst>
          </p:cNvPr>
          <p:cNvSpPr txBox="1"/>
          <p:nvPr/>
        </p:nvSpPr>
        <p:spPr>
          <a:xfrm>
            <a:off x="8602973" y="1809929"/>
            <a:ext cx="3335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Generar binarios con información de depuración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7B9B17D3-D29A-3A0E-A4B6-BC0903C02C78}"/>
              </a:ext>
            </a:extLst>
          </p:cNvPr>
          <p:cNvSpPr txBox="1"/>
          <p:nvPr/>
        </p:nvSpPr>
        <p:spPr>
          <a:xfrm>
            <a:off x="9050854" y="2892586"/>
            <a:ext cx="243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Secciones en </a:t>
            </a:r>
          </a:p>
          <a:p>
            <a:pPr algn="ctr"/>
            <a:r>
              <a:rPr lang="es-ES" dirty="0"/>
              <a:t>ejecutable base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Picture 9" descr="A computer screen shot of numbers&#10;&#10;Description automatically generated">
            <a:extLst>
              <a:ext uri="{FF2B5EF4-FFF2-40B4-BE49-F238E27FC236}">
                <a16:creationId xmlns:a16="http://schemas.microsoft.com/office/drawing/2014/main" id="{64CA8FDE-504A-0795-3F3A-2A85A802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10" y="2753657"/>
            <a:ext cx="7717735" cy="877593"/>
          </a:xfrm>
          <a:prstGeom prst="rect">
            <a:avLst/>
          </a:prstGeom>
        </p:spPr>
      </p:pic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FE20889-3A50-B079-A5E1-CAA4EDF0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0" y="3926337"/>
            <a:ext cx="7717735" cy="874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FA8E0-32B7-4974-B803-A4A71011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10" y="5352217"/>
            <a:ext cx="7717735" cy="630738"/>
          </a:xfrm>
          <a:prstGeom prst="rect">
            <a:avLst/>
          </a:prstGeom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62056837-F4DC-9B65-16E5-0F3031CD3DB4}"/>
              </a:ext>
            </a:extLst>
          </p:cNvPr>
          <p:cNvSpPr txBox="1"/>
          <p:nvPr/>
        </p:nvSpPr>
        <p:spPr>
          <a:xfrm>
            <a:off x="8757692" y="3956002"/>
            <a:ext cx="3180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Secciones en ejecutable con información de depuración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4" name="CuadroTexto 11">
            <a:extLst>
              <a:ext uri="{FF2B5EF4-FFF2-40B4-BE49-F238E27FC236}">
                <a16:creationId xmlns:a16="http://schemas.microsoft.com/office/drawing/2014/main" id="{2CD747BE-6681-792D-0A1B-A8AEC9D754C4}"/>
              </a:ext>
            </a:extLst>
          </p:cNvPr>
          <p:cNvSpPr txBox="1"/>
          <p:nvPr/>
        </p:nvSpPr>
        <p:spPr>
          <a:xfrm>
            <a:off x="8757692" y="5352217"/>
            <a:ext cx="3180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Tamaño de cada programa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7503E4-7A7D-0671-BDED-E58BAC8880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 bwMode="auto">
          <a:xfrm>
            <a:off x="415610" y="2016667"/>
            <a:ext cx="7782390" cy="228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uadroTexto 11">
            <a:extLst>
              <a:ext uri="{FF2B5EF4-FFF2-40B4-BE49-F238E27FC236}">
                <a16:creationId xmlns:a16="http://schemas.microsoft.com/office/drawing/2014/main" id="{8D459F52-53C3-9328-FC7C-9A61766F2C63}"/>
              </a:ext>
            </a:extLst>
          </p:cNvPr>
          <p:cNvSpPr txBox="1"/>
          <p:nvPr/>
        </p:nvSpPr>
        <p:spPr>
          <a:xfrm>
            <a:off x="9050854" y="3597149"/>
            <a:ext cx="2439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42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10" y="2604655"/>
            <a:ext cx="10353762" cy="970450"/>
          </a:xfrm>
        </p:spPr>
        <p:txBody>
          <a:bodyPr>
            <a:noAutofit/>
          </a:bodyPr>
          <a:lstStyle/>
          <a:p>
            <a:r>
              <a:rPr lang="es-ES" sz="4800" dirty="0"/>
              <a:t>GRACIAS POR </a:t>
            </a:r>
            <a:br>
              <a:rPr lang="es-ES" sz="4800" dirty="0"/>
            </a:br>
            <a:r>
              <a:rPr lang="es-ES" sz="4800" dirty="0"/>
              <a:t>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116358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0000"/>
            <a:ext cx="10353762" cy="970450"/>
          </a:xfrm>
        </p:spPr>
        <p:txBody>
          <a:bodyPr/>
          <a:lstStyle/>
          <a:p>
            <a:r>
              <a:rPr lang="es-ES" dirty="0"/>
              <a:t>TAREA 1 – </a:t>
            </a:r>
            <a:r>
              <a:rPr lang="es-ES" dirty="0" err="1"/>
              <a:t>Toolchain</a:t>
            </a:r>
            <a:r>
              <a:rPr lang="es-ES" dirty="0"/>
              <a:t> de GNU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1A258B-BB67-8FC8-4280-74C23D21DA74}"/>
              </a:ext>
            </a:extLst>
          </p:cNvPr>
          <p:cNvSpPr txBox="1"/>
          <p:nvPr/>
        </p:nvSpPr>
        <p:spPr>
          <a:xfrm>
            <a:off x="913795" y="1979970"/>
            <a:ext cx="535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/>
              <a:t>- </a:t>
            </a:r>
            <a:r>
              <a:rPr lang="es-ES" u="sng" dirty="0"/>
              <a:t>Dan información</a:t>
            </a:r>
            <a:r>
              <a:rPr lang="es-ES" dirty="0"/>
              <a:t>:  </a:t>
            </a:r>
            <a:r>
              <a:rPr lang="es-ES" dirty="0" err="1"/>
              <a:t>man</a:t>
            </a:r>
            <a:r>
              <a:rPr lang="es-ES" dirty="0"/>
              <a:t>, file, md5sum, </a:t>
            </a:r>
            <a:r>
              <a:rPr lang="es-ES" dirty="0" err="1"/>
              <a:t>df</a:t>
            </a:r>
            <a:r>
              <a:rPr lang="es-ES" dirty="0"/>
              <a:t>…</a:t>
            </a:r>
          </a:p>
          <a:p>
            <a:r>
              <a:rPr lang="es-ES" dirty="0"/>
              <a:t>- </a:t>
            </a:r>
            <a:r>
              <a:rPr lang="es-ES" u="sng" dirty="0"/>
              <a:t>Tratan un ejecutable</a:t>
            </a:r>
            <a:r>
              <a:rPr lang="es-ES" dirty="0"/>
              <a:t>: </a:t>
            </a:r>
            <a:r>
              <a:rPr lang="es-ES" dirty="0" err="1"/>
              <a:t>objdump</a:t>
            </a:r>
            <a:r>
              <a:rPr lang="es-ES" dirty="0"/>
              <a:t>, </a:t>
            </a:r>
            <a:r>
              <a:rPr lang="es-ES" dirty="0" err="1"/>
              <a:t>size</a:t>
            </a:r>
            <a:r>
              <a:rPr lang="es-ES" dirty="0"/>
              <a:t>, </a:t>
            </a:r>
            <a:r>
              <a:rPr lang="es-ES" dirty="0" err="1"/>
              <a:t>strip</a:t>
            </a:r>
            <a:r>
              <a:rPr lang="es-ES" dirty="0"/>
              <a:t>, grep…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666D47-E20B-43E3-DF95-2CC8AFDC9C34}"/>
              </a:ext>
            </a:extLst>
          </p:cNvPr>
          <p:cNvSpPr txBox="1"/>
          <p:nvPr/>
        </p:nvSpPr>
        <p:spPr>
          <a:xfrm>
            <a:off x="913795" y="3244334"/>
            <a:ext cx="53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Secciones archivo ELF: .</a:t>
            </a:r>
            <a:r>
              <a:rPr lang="es-ES" dirty="0" err="1"/>
              <a:t>bss</a:t>
            </a:r>
            <a:r>
              <a:rPr lang="es-ES" dirty="0"/>
              <a:t>, .</a:t>
            </a:r>
            <a:r>
              <a:rPr lang="es-ES" dirty="0" err="1"/>
              <a:t>rodata</a:t>
            </a:r>
            <a:r>
              <a:rPr lang="es-ES" dirty="0"/>
              <a:t>, .data, .</a:t>
            </a:r>
            <a:r>
              <a:rPr lang="es-ES" dirty="0" err="1"/>
              <a:t>text</a:t>
            </a:r>
            <a:r>
              <a:rPr lang="es-ES" dirty="0"/>
              <a:t>…</a:t>
            </a:r>
          </a:p>
        </p:txBody>
      </p:sp>
      <p:pic>
        <p:nvPicPr>
          <p:cNvPr id="7" name="Imagen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F21453-33D4-DA64-3B0B-03B986E3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/>
          <a:stretch/>
        </p:blipFill>
        <p:spPr bwMode="auto">
          <a:xfrm>
            <a:off x="1594750" y="4416365"/>
            <a:ext cx="8991852" cy="17543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E5A013F-3DA8-9D7F-05FB-CFFF9E49B2F0}"/>
              </a:ext>
            </a:extLst>
          </p:cNvPr>
          <p:cNvSpPr txBox="1"/>
          <p:nvPr/>
        </p:nvSpPr>
        <p:spPr>
          <a:xfrm>
            <a:off x="6793908" y="2228671"/>
            <a:ext cx="5212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Gestión de memoria:</a:t>
            </a:r>
          </a:p>
          <a:p>
            <a:r>
              <a:rPr lang="es-ES" u="sng" dirty="0" err="1"/>
              <a:t>Stack</a:t>
            </a:r>
            <a:r>
              <a:rPr lang="es-ES" dirty="0"/>
              <a:t>: funciones, variables locales…</a:t>
            </a:r>
          </a:p>
          <a:p>
            <a:endParaRPr lang="es-ES" dirty="0"/>
          </a:p>
          <a:p>
            <a:r>
              <a:rPr lang="es-ES" u="sng" dirty="0" err="1"/>
              <a:t>Heap</a:t>
            </a:r>
            <a:r>
              <a:rPr lang="es-ES" dirty="0"/>
              <a:t>: memoria dinámica, tamaño indefinido…</a:t>
            </a:r>
          </a:p>
        </p:txBody>
      </p:sp>
    </p:spTree>
    <p:extLst>
      <p:ext uri="{BB962C8B-B14F-4D97-AF65-F5344CB8AC3E}">
        <p14:creationId xmlns:p14="http://schemas.microsoft.com/office/powerpoint/2010/main" val="18551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0000"/>
            <a:ext cx="10353762" cy="970450"/>
          </a:xfrm>
        </p:spPr>
        <p:txBody>
          <a:bodyPr/>
          <a:lstStyle/>
          <a:p>
            <a:r>
              <a:rPr lang="es-ES" dirty="0"/>
              <a:t>TAREA 2 – Datos de un programa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D4C8C1-B787-9E4B-4347-360776878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712397"/>
              </p:ext>
            </p:extLst>
          </p:nvPr>
        </p:nvGraphicFramePr>
        <p:xfrm>
          <a:off x="690311" y="1580050"/>
          <a:ext cx="1565778" cy="1673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926">
                  <a:extLst>
                    <a:ext uri="{9D8B030D-6E8A-4147-A177-3AD203B41FA5}">
                      <a16:colId xmlns:a16="http://schemas.microsoft.com/office/drawing/2014/main" val="2314599140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974445547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237265662"/>
                    </a:ext>
                  </a:extLst>
                </a:gridCol>
              </a:tblGrid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61654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58416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8636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D6E25EBC-B201-C430-336C-55AA53800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51538"/>
              </p:ext>
            </p:extLst>
          </p:nvPr>
        </p:nvGraphicFramePr>
        <p:xfrm>
          <a:off x="3286808" y="1580049"/>
          <a:ext cx="1565778" cy="1673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926">
                  <a:extLst>
                    <a:ext uri="{9D8B030D-6E8A-4147-A177-3AD203B41FA5}">
                      <a16:colId xmlns:a16="http://schemas.microsoft.com/office/drawing/2014/main" val="2314599140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974445547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237265662"/>
                    </a:ext>
                  </a:extLst>
                </a:gridCol>
              </a:tblGrid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61654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58416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86367"/>
                  </a:ext>
                </a:extLst>
              </a:tr>
            </a:tbl>
          </a:graphicData>
        </a:graphic>
      </p:graphicFrame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5160FE5-3F37-E2CC-1C74-645265BDCCD4}"/>
              </a:ext>
            </a:extLst>
          </p:cNvPr>
          <p:cNvCxnSpPr/>
          <p:nvPr/>
        </p:nvCxnSpPr>
        <p:spPr>
          <a:xfrm>
            <a:off x="2461188" y="2416627"/>
            <a:ext cx="612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95A2DC5-A8B8-CB19-DA97-FE9BBBCFC1CD}"/>
              </a:ext>
            </a:extLst>
          </p:cNvPr>
          <p:cNvSpPr txBox="1"/>
          <p:nvPr/>
        </p:nvSpPr>
        <p:spPr>
          <a:xfrm>
            <a:off x="5066205" y="2155018"/>
            <a:ext cx="71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+=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48AEB2-8EA0-5351-2832-511A459AEC63}"/>
              </a:ext>
            </a:extLst>
          </p:cNvPr>
          <p:cNvSpPr txBox="1"/>
          <p:nvPr/>
        </p:nvSpPr>
        <p:spPr>
          <a:xfrm>
            <a:off x="5759838" y="2231962"/>
            <a:ext cx="47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45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997E6C8-452B-762A-1019-2D2539F4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89744" l="6953" r="92961">
                        <a14:foregroundMark x1="10386" y1="30342" x2="5494" y2="35897"/>
                        <a14:foregroundMark x1="5494" y1="35897" x2="6953" y2="61111"/>
                        <a14:foregroundMark x1="6953" y1="61111" x2="8326" y2="50427"/>
                        <a14:foregroundMark x1="88240" y1="34188" x2="92961" y2="46154"/>
                        <a14:foregroundMark x1="92961" y1="46154" x2="90987" y2="64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95" y="4441373"/>
            <a:ext cx="5730534" cy="1151026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D09DE0B-AB55-80B7-69FD-65491670F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683" l="7946" r="93068">
                        <a14:foregroundMark x1="27473" y1="18254" x2="48521" y2="23545"/>
                        <a14:foregroundMark x1="48521" y1="23545" x2="69653" y2="19312"/>
                        <a14:foregroundMark x1="69653" y1="19312" x2="85545" y2="20370"/>
                        <a14:foregroundMark x1="85545" y1="20370" x2="93153" y2="50794"/>
                        <a14:foregroundMark x1="93153" y1="50794" x2="90448" y2="77778"/>
                        <a14:foregroundMark x1="10566" y1="20899" x2="7946" y2="55026"/>
                        <a14:foregroundMark x1="7946" y1="55026" x2="8622" y2="81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71" y="1326833"/>
            <a:ext cx="5659719" cy="1810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B527F1F-6E13-19E7-CC3A-E5C0E107BB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78" b="94111" l="7439" r="93829">
                        <a14:foregroundMark x1="8284" y1="8444" x2="37954" y2="8111"/>
                        <a14:foregroundMark x1="37954" y1="8111" x2="86729" y2="9889"/>
                        <a14:foregroundMark x1="86729" y1="9889" x2="92308" y2="20333"/>
                        <a14:foregroundMark x1="92308" y1="20333" x2="89687" y2="79556"/>
                        <a14:foregroundMark x1="89687" y1="79556" x2="80135" y2="89444"/>
                        <a14:foregroundMark x1="80135" y1="89444" x2="13018" y2="88667"/>
                        <a14:foregroundMark x1="13018" y1="88667" x2="5241" y2="68222"/>
                        <a14:foregroundMark x1="5241" y1="68222" x2="5664" y2="19667"/>
                        <a14:foregroundMark x1="5664" y1="19667" x2="7439" y2="12667"/>
                        <a14:foregroundMark x1="7439" y1="12667" x2="9975" y2="21444"/>
                        <a14:foregroundMark x1="9975" y1="21444" x2="29755" y2="23556"/>
                        <a14:foregroundMark x1="29755" y1="23556" x2="36602" y2="33222"/>
                        <a14:foregroundMark x1="36602" y1="33222" x2="38039" y2="42444"/>
                        <a14:foregroundMark x1="38039" y1="42444" x2="57904" y2="35667"/>
                        <a14:foregroundMark x1="57904" y1="35667" x2="57143" y2="48889"/>
                        <a14:foregroundMark x1="57143" y1="48889" x2="70752" y2="52556"/>
                        <a14:foregroundMark x1="70752" y1="52556" x2="82502" y2="47778"/>
                        <a14:foregroundMark x1="82502" y1="47778" x2="79966" y2="71778"/>
                        <a14:foregroundMark x1="79966" y1="71778" x2="83686" y2="84111"/>
                        <a14:foregroundMark x1="41167" y1="7333" x2="57650" y2="6111"/>
                        <a14:foregroundMark x1="57650" y1="6111" x2="72358" y2="6778"/>
                        <a14:foregroundMark x1="72358" y1="6778" x2="73711" y2="6778"/>
                        <a14:foregroundMark x1="93660" y1="8222" x2="94590" y2="39111"/>
                        <a14:foregroundMark x1="94590" y1="39111" x2="93068" y2="74667"/>
                        <a14:foregroundMark x1="93068" y1="74667" x2="93829" y2="85778"/>
                        <a14:foregroundMark x1="93829" y1="85778" x2="92912" y2="92730"/>
                        <a14:backgroundMark x1="91801" y1="95000" x2="93745" y2="94667"/>
                        <a14:backgroundMark x1="92646" y1="94000" x2="93745" y2="94000"/>
                        <a14:backgroundMark x1="93238" y1="93667" x2="92561" y2="93444"/>
                        <a14:backgroundMark x1="92815" y1="93444" x2="92815" y2="93444"/>
                        <a14:backgroundMark x1="93407" y1="94111" x2="92561" y2="93444"/>
                        <a14:backgroundMark x1="93407" y1="94000" x2="92984" y2="93778"/>
                      </a14:backgroundRemoval>
                    </a14:imgEffect>
                  </a14:imgLayer>
                </a14:imgProps>
              </a:ext>
            </a:extLst>
          </a:blip>
          <a:srcRect l="6082" t="12891" r="39200" b="7227"/>
          <a:stretch/>
        </p:blipFill>
        <p:spPr>
          <a:xfrm>
            <a:off x="5879479" y="3330152"/>
            <a:ext cx="3059394" cy="33978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DB97253-2C26-68EF-9996-510CA17E05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80" t="10566" r="37392" b="7439"/>
          <a:stretch/>
        </p:blipFill>
        <p:spPr>
          <a:xfrm>
            <a:off x="9058514" y="3330152"/>
            <a:ext cx="3014349" cy="325154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B6A7A0C-B784-9AC0-5526-6705B2718E20}"/>
              </a:ext>
            </a:extLst>
          </p:cNvPr>
          <p:cNvSpPr txBox="1"/>
          <p:nvPr/>
        </p:nvSpPr>
        <p:spPr>
          <a:xfrm>
            <a:off x="5785978" y="2965129"/>
            <a:ext cx="276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Comp. nativa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718CD6-E949-38FA-8A5D-9C77F3393428}"/>
              </a:ext>
            </a:extLst>
          </p:cNvPr>
          <p:cNvSpPr txBox="1"/>
          <p:nvPr/>
        </p:nvSpPr>
        <p:spPr>
          <a:xfrm>
            <a:off x="9058514" y="2965129"/>
            <a:ext cx="220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Comp. cruzada</a:t>
            </a:r>
          </a:p>
        </p:txBody>
      </p:sp>
    </p:spTree>
    <p:extLst>
      <p:ext uri="{BB962C8B-B14F-4D97-AF65-F5344CB8AC3E}">
        <p14:creationId xmlns:p14="http://schemas.microsoft.com/office/powerpoint/2010/main" val="212950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0000"/>
            <a:ext cx="10353762" cy="970450"/>
          </a:xfrm>
        </p:spPr>
        <p:txBody>
          <a:bodyPr/>
          <a:lstStyle/>
          <a:p>
            <a:r>
              <a:rPr lang="es-ES" dirty="0"/>
              <a:t>TAREA 3 – Más </a:t>
            </a:r>
            <a:r>
              <a:rPr lang="es-ES" dirty="0" err="1"/>
              <a:t>toolchain</a:t>
            </a:r>
            <a:r>
              <a:rPr lang="es-ES" dirty="0"/>
              <a:t> de GNU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48AEB2-8EA0-5351-2832-511A459AEC63}"/>
              </a:ext>
            </a:extLst>
          </p:cNvPr>
          <p:cNvSpPr txBox="1"/>
          <p:nvPr/>
        </p:nvSpPr>
        <p:spPr>
          <a:xfrm>
            <a:off x="9798234" y="5459615"/>
            <a:ext cx="1131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Binario</a:t>
            </a:r>
          </a:p>
          <a:p>
            <a:r>
              <a:rPr lang="es-ES" dirty="0"/>
              <a:t>estático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5170D022-C3B3-630D-D945-163D999E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47" y="1520730"/>
            <a:ext cx="4669026" cy="1599901"/>
          </a:xfrm>
          <a:prstGeom prst="rect">
            <a:avLst/>
          </a:prstGeom>
        </p:spPr>
      </p:pic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6DFFB27D-E87C-07B2-6692-3F134344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96" y="3865220"/>
            <a:ext cx="7590363" cy="1276366"/>
          </a:xfrm>
          <a:prstGeom prst="rect">
            <a:avLst/>
          </a:prstGeom>
        </p:spPr>
      </p:pic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AD1DB1F-5261-7DAF-048B-85095D3E9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4"/>
          <a:stretch/>
        </p:blipFill>
        <p:spPr bwMode="auto">
          <a:xfrm>
            <a:off x="1051097" y="5409441"/>
            <a:ext cx="7664360" cy="92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F40940FD-A7CC-21C1-B0BD-B5E09A5838E3}"/>
              </a:ext>
            </a:extLst>
          </p:cNvPr>
          <p:cNvSpPr txBox="1"/>
          <p:nvPr/>
        </p:nvSpPr>
        <p:spPr>
          <a:xfrm>
            <a:off x="9601245" y="1867752"/>
            <a:ext cx="1434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size</a:t>
            </a:r>
            <a:r>
              <a:rPr lang="es-ES" dirty="0"/>
              <a:t> &amp; </a:t>
            </a:r>
            <a:r>
              <a:rPr lang="es-ES" dirty="0" err="1"/>
              <a:t>strip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B26E8193-E286-0060-CE83-51FB666D2456}"/>
              </a:ext>
            </a:extLst>
          </p:cNvPr>
          <p:cNvSpPr txBox="1"/>
          <p:nvPr/>
        </p:nvSpPr>
        <p:spPr>
          <a:xfrm>
            <a:off x="9384747" y="4259286"/>
            <a:ext cx="1867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Binario con enlace dinámico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80041E-C55D-34FD-2328-701F99DB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92" b="-1"/>
          <a:stretch/>
        </p:blipFill>
        <p:spPr bwMode="auto">
          <a:xfrm>
            <a:off x="1051095" y="3347330"/>
            <a:ext cx="7590363" cy="163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CuadroTexto 11">
            <a:extLst>
              <a:ext uri="{FF2B5EF4-FFF2-40B4-BE49-F238E27FC236}">
                <a16:creationId xmlns:a16="http://schemas.microsoft.com/office/drawing/2014/main" id="{6B763532-5ECD-C756-41AA-79F4D754DA3C}"/>
              </a:ext>
            </a:extLst>
          </p:cNvPr>
          <p:cNvSpPr txBox="1"/>
          <p:nvPr/>
        </p:nvSpPr>
        <p:spPr>
          <a:xfrm>
            <a:off x="9127644" y="3120631"/>
            <a:ext cx="247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Conversión a</a:t>
            </a:r>
          </a:p>
          <a:p>
            <a:pPr algn="ctr"/>
            <a:r>
              <a:rPr lang="es-ES" dirty="0"/>
              <a:t> diferentes formatos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04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0000"/>
            <a:ext cx="10353762" cy="970450"/>
          </a:xfrm>
        </p:spPr>
        <p:txBody>
          <a:bodyPr/>
          <a:lstStyle/>
          <a:p>
            <a:r>
              <a:rPr lang="es-ES" dirty="0"/>
              <a:t>TAREA 3 – Más </a:t>
            </a:r>
            <a:r>
              <a:rPr lang="es-ES" dirty="0" err="1"/>
              <a:t>toolchain</a:t>
            </a:r>
            <a:r>
              <a:rPr lang="es-ES" dirty="0"/>
              <a:t> de GNU</a:t>
            </a:r>
          </a:p>
        </p:txBody>
      </p:sp>
      <p:sp>
        <p:nvSpPr>
          <p:cNvPr id="13" name="CuadroTexto 11">
            <a:extLst>
              <a:ext uri="{FF2B5EF4-FFF2-40B4-BE49-F238E27FC236}">
                <a16:creationId xmlns:a16="http://schemas.microsoft.com/office/drawing/2014/main" id="{F40940FD-A7CC-21C1-B0BD-B5E09A5838E3}"/>
              </a:ext>
            </a:extLst>
          </p:cNvPr>
          <p:cNvSpPr txBox="1"/>
          <p:nvPr/>
        </p:nvSpPr>
        <p:spPr>
          <a:xfrm>
            <a:off x="7696560" y="1595760"/>
            <a:ext cx="3576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Direcciones de memoria</a:t>
            </a:r>
          </a:p>
          <a:p>
            <a:pPr algn="ctr"/>
            <a:r>
              <a:rPr lang="es-ES" dirty="0"/>
              <a:t>y espacio ocupado de las funciones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B26E8193-E286-0060-CE83-51FB666D2456}"/>
              </a:ext>
            </a:extLst>
          </p:cNvPr>
          <p:cNvSpPr txBox="1"/>
          <p:nvPr/>
        </p:nvSpPr>
        <p:spPr>
          <a:xfrm>
            <a:off x="8734200" y="5339736"/>
            <a:ext cx="2052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objdump</a:t>
            </a:r>
            <a:r>
              <a:rPr lang="es-ES" dirty="0"/>
              <a:t> VS </a:t>
            </a:r>
            <a:r>
              <a:rPr lang="es-ES" dirty="0" err="1"/>
              <a:t>gcc</a:t>
            </a:r>
            <a:r>
              <a:rPr lang="es-ES" dirty="0"/>
              <a:t> -s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23" name="CuadroTexto 11">
            <a:extLst>
              <a:ext uri="{FF2B5EF4-FFF2-40B4-BE49-F238E27FC236}">
                <a16:creationId xmlns:a16="http://schemas.microsoft.com/office/drawing/2014/main" id="{6B763532-5ECD-C756-41AA-79F4D754DA3C}"/>
              </a:ext>
            </a:extLst>
          </p:cNvPr>
          <p:cNvSpPr txBox="1"/>
          <p:nvPr/>
        </p:nvSpPr>
        <p:spPr>
          <a:xfrm>
            <a:off x="8313611" y="3294291"/>
            <a:ext cx="247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Sección .</a:t>
            </a:r>
            <a:r>
              <a:rPr lang="es-ES" dirty="0" err="1"/>
              <a:t>text</a:t>
            </a:r>
            <a:endParaRPr lang="es-E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ABA8A-CCF7-87E3-6319-5A2294AB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2702897"/>
            <a:ext cx="5906324" cy="1924319"/>
          </a:xfrm>
          <a:prstGeom prst="rect">
            <a:avLst/>
          </a:prstGeom>
        </p:spPr>
      </p:pic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71A801E-5497-782B-5B39-C812DA93A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4"/>
          <a:stretch/>
        </p:blipFill>
        <p:spPr bwMode="auto">
          <a:xfrm>
            <a:off x="902891" y="1460426"/>
            <a:ext cx="5906324" cy="11020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26799F4-9D29-A646-930B-3F4601B0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6" y="4749615"/>
            <a:ext cx="6051437" cy="20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2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0000"/>
            <a:ext cx="10353762" cy="970450"/>
          </a:xfrm>
        </p:spPr>
        <p:txBody>
          <a:bodyPr/>
          <a:lstStyle/>
          <a:p>
            <a:r>
              <a:rPr lang="es-ES" dirty="0"/>
              <a:t>TAREA 4 – QEMU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6855C8-5802-BD64-2126-2C44F5D1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7" b="89815" l="6029" r="95177">
                        <a14:foregroundMark x1="11680" y1="25309" x2="6029" y2="58333"/>
                        <a14:foregroundMark x1="6029" y1="58333" x2="12434" y2="72531"/>
                        <a14:foregroundMark x1="85079" y1="22222" x2="92087" y2="54012"/>
                        <a14:foregroundMark x1="92087" y1="54012" x2="87415" y2="73148"/>
                        <a14:foregroundMark x1="95177" y1="27160" x2="95177" y2="5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01" y="825001"/>
            <a:ext cx="8653397" cy="2112201"/>
          </a:xfrm>
          <a:prstGeom prst="rect">
            <a:avLst/>
          </a:prstGeom>
          <a:noFill/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1B14F3B6-EFC4-7C0D-2F61-0FF37E2C6665}"/>
              </a:ext>
            </a:extLst>
          </p:cNvPr>
          <p:cNvSpPr txBox="1">
            <a:spLocks/>
          </p:cNvSpPr>
          <p:nvPr/>
        </p:nvSpPr>
        <p:spPr>
          <a:xfrm>
            <a:off x="913795" y="243819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TAREA 5 – Arquitecturas compilación </a:t>
            </a:r>
          </a:p>
        </p:txBody>
      </p:sp>
      <p:sp>
        <p:nvSpPr>
          <p:cNvPr id="13" name="CuadroTexto 11">
            <a:extLst>
              <a:ext uri="{FF2B5EF4-FFF2-40B4-BE49-F238E27FC236}">
                <a16:creationId xmlns:a16="http://schemas.microsoft.com/office/drawing/2014/main" id="{6883090D-D33F-529B-4D71-FC54B692829D}"/>
              </a:ext>
            </a:extLst>
          </p:cNvPr>
          <p:cNvSpPr txBox="1"/>
          <p:nvPr/>
        </p:nvSpPr>
        <p:spPr>
          <a:xfrm>
            <a:off x="7255264" y="3615798"/>
            <a:ext cx="5832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Programas compilados en</a:t>
            </a:r>
          </a:p>
          <a:p>
            <a:pPr algn="ctr"/>
            <a:r>
              <a:rPr lang="es-ES" dirty="0"/>
              <a:t> distintas arquitecturas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4" name="Picture 1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DCB5403-B1D0-4A1C-0D82-0CC9C7E465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" t="5072" b="-1"/>
          <a:stretch/>
        </p:blipFill>
        <p:spPr bwMode="auto">
          <a:xfrm>
            <a:off x="774628" y="3312146"/>
            <a:ext cx="7173137" cy="1360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0C634B-6F18-3DC2-4FCA-CDB24CADF1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99" b="1"/>
          <a:stretch/>
        </p:blipFill>
        <p:spPr bwMode="auto">
          <a:xfrm>
            <a:off x="774628" y="4913248"/>
            <a:ext cx="7173137" cy="790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uadroTexto 11">
            <a:extLst>
              <a:ext uri="{FF2B5EF4-FFF2-40B4-BE49-F238E27FC236}">
                <a16:creationId xmlns:a16="http://schemas.microsoft.com/office/drawing/2014/main" id="{69D252E1-5B65-599F-327B-3AA9747624F4}"/>
              </a:ext>
            </a:extLst>
          </p:cNvPr>
          <p:cNvSpPr txBox="1"/>
          <p:nvPr/>
        </p:nvSpPr>
        <p:spPr>
          <a:xfrm>
            <a:off x="8894618" y="5112209"/>
            <a:ext cx="294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Ejecución con QEMU</a:t>
            </a:r>
          </a:p>
          <a:p>
            <a:pPr algn="ctr"/>
            <a:r>
              <a:rPr lang="es-ES" dirty="0"/>
              <a:t>de binarios estáticos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DB1C62-398C-EBB9-6F1F-AF6467E5A6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086" b="-1"/>
          <a:stretch/>
        </p:blipFill>
        <p:spPr bwMode="auto">
          <a:xfrm>
            <a:off x="848519" y="6078838"/>
            <a:ext cx="7173136" cy="264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AA7156-CB49-B4DA-1433-B5DB0DA7EC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756"/>
          <a:stretch/>
        </p:blipFill>
        <p:spPr bwMode="auto">
          <a:xfrm>
            <a:off x="848519" y="6451624"/>
            <a:ext cx="7173136" cy="275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CuadroTexto 11">
            <a:extLst>
              <a:ext uri="{FF2B5EF4-FFF2-40B4-BE49-F238E27FC236}">
                <a16:creationId xmlns:a16="http://schemas.microsoft.com/office/drawing/2014/main" id="{0A0F4BFA-18E5-376F-4B0C-DC7672E5B6D7}"/>
              </a:ext>
            </a:extLst>
          </p:cNvPr>
          <p:cNvSpPr txBox="1"/>
          <p:nvPr/>
        </p:nvSpPr>
        <p:spPr>
          <a:xfrm>
            <a:off x="8894618" y="5868209"/>
            <a:ext cx="294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Enlace bibliotecas compartidas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95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 – Extracción de blobs</a:t>
            </a:r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EC1C83BE-CF75-3FDC-8E36-625A9B0BFAFB}"/>
              </a:ext>
            </a:extLst>
          </p:cNvPr>
          <p:cNvSpPr txBox="1"/>
          <p:nvPr/>
        </p:nvSpPr>
        <p:spPr>
          <a:xfrm>
            <a:off x="9419750" y="1503894"/>
            <a:ext cx="1841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Arquitectura ARM 32 bits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CuadroTexto 11">
            <a:extLst>
              <a:ext uri="{FF2B5EF4-FFF2-40B4-BE49-F238E27FC236}">
                <a16:creationId xmlns:a16="http://schemas.microsoft.com/office/drawing/2014/main" id="{F96193CF-20A2-2DAF-BDFA-644BBF050532}"/>
              </a:ext>
            </a:extLst>
          </p:cNvPr>
          <p:cNvSpPr txBox="1"/>
          <p:nvPr/>
        </p:nvSpPr>
        <p:spPr>
          <a:xfrm>
            <a:off x="8836430" y="2374558"/>
            <a:ext cx="2947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Direcciones</a:t>
            </a:r>
          </a:p>
          <a:p>
            <a:pPr algn="ctr"/>
            <a:r>
              <a:rPr lang="es-ES" dirty="0"/>
              <a:t>virtuales de</a:t>
            </a:r>
          </a:p>
          <a:p>
            <a:pPr algn="ctr"/>
            <a:r>
              <a:rPr lang="es-ES" dirty="0"/>
              <a:t>los blobs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780AE-9F7F-E8F2-EC50-85616246B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6"/>
          <a:stretch/>
        </p:blipFill>
        <p:spPr bwMode="auto">
          <a:xfrm>
            <a:off x="747540" y="1723454"/>
            <a:ext cx="7685874" cy="375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208139-1D0E-830E-921F-B8FA52F04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7" b="90298"/>
          <a:stretch/>
        </p:blipFill>
        <p:spPr bwMode="auto">
          <a:xfrm>
            <a:off x="747541" y="2393298"/>
            <a:ext cx="7768387" cy="375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B7A896-EBD0-0F13-3609-B59265972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58" b="5025"/>
          <a:stretch/>
        </p:blipFill>
        <p:spPr bwMode="auto">
          <a:xfrm>
            <a:off x="747540" y="3054982"/>
            <a:ext cx="7768387" cy="337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813225-F289-2ABE-B04E-03C7FB578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" t="60347" r="-220" b="32137"/>
          <a:stretch/>
        </p:blipFill>
        <p:spPr bwMode="auto">
          <a:xfrm>
            <a:off x="747540" y="2726354"/>
            <a:ext cx="7768387" cy="3330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uadroTexto 11">
            <a:extLst>
              <a:ext uri="{FF2B5EF4-FFF2-40B4-BE49-F238E27FC236}">
                <a16:creationId xmlns:a16="http://schemas.microsoft.com/office/drawing/2014/main" id="{544B8148-E758-B836-0930-0C593FF5CED3}"/>
              </a:ext>
            </a:extLst>
          </p:cNvPr>
          <p:cNvSpPr txBox="1"/>
          <p:nvPr/>
        </p:nvSpPr>
        <p:spPr>
          <a:xfrm>
            <a:off x="4442182" y="4290966"/>
            <a:ext cx="2947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inicio sección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2312D3-3444-D17D-F9F8-E1D05B395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57"/>
          <a:stretch/>
        </p:blipFill>
        <p:spPr bwMode="auto">
          <a:xfrm>
            <a:off x="1242246" y="3708285"/>
            <a:ext cx="9404610" cy="6436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41C0EA96-3460-FB84-F7A4-EF597CFA2400}"/>
              </a:ext>
            </a:extLst>
          </p:cNvPr>
          <p:cNvSpPr txBox="1"/>
          <p:nvPr/>
        </p:nvSpPr>
        <p:spPr>
          <a:xfrm>
            <a:off x="5565777" y="4290965"/>
            <a:ext cx="2947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offset</a:t>
            </a:r>
            <a:endParaRPr lang="es-ES" sz="12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9" name="CuadroTexto 11">
            <a:extLst>
              <a:ext uri="{FF2B5EF4-FFF2-40B4-BE49-F238E27FC236}">
                <a16:creationId xmlns:a16="http://schemas.microsoft.com/office/drawing/2014/main" id="{F0964230-B459-86F9-D759-0CB4DDAD17A4}"/>
              </a:ext>
            </a:extLst>
          </p:cNvPr>
          <p:cNvSpPr txBox="1"/>
          <p:nvPr/>
        </p:nvSpPr>
        <p:spPr>
          <a:xfrm>
            <a:off x="8937106" y="5712431"/>
            <a:ext cx="2947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0" name="CuadroTexto 11">
            <a:extLst>
              <a:ext uri="{FF2B5EF4-FFF2-40B4-BE49-F238E27FC236}">
                <a16:creationId xmlns:a16="http://schemas.microsoft.com/office/drawing/2014/main" id="{5DA0B498-EEA5-972F-0B70-F30F8509BE39}"/>
              </a:ext>
            </a:extLst>
          </p:cNvPr>
          <p:cNvSpPr txBox="1"/>
          <p:nvPr/>
        </p:nvSpPr>
        <p:spPr>
          <a:xfrm>
            <a:off x="307886" y="4976011"/>
            <a:ext cx="11339878" cy="132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Dirección física blob = (dirección blob en sección – dirección comienzo sección) + offset sección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C60E7B-F8FE-AB40-8E50-8CE1A3B41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968" y="5502980"/>
            <a:ext cx="9147888" cy="7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9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 – Extracción de blobs</a:t>
            </a:r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DCA60FE2-1C46-6AA6-AC30-D66B9B2DCA24}"/>
              </a:ext>
            </a:extLst>
          </p:cNvPr>
          <p:cNvSpPr txBox="1"/>
          <p:nvPr/>
        </p:nvSpPr>
        <p:spPr>
          <a:xfrm>
            <a:off x="9426229" y="5689314"/>
            <a:ext cx="1841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Valor hash </a:t>
            </a:r>
          </a:p>
          <a:p>
            <a:pPr algn="ctr"/>
            <a:r>
              <a:rPr lang="es-ES" dirty="0"/>
              <a:t>en MD5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7A2061-4ED4-AEEC-0B74-B1DA2272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40" y="5398123"/>
            <a:ext cx="7396718" cy="112899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2B14928-F227-CF5F-FED9-FE0254A9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39" y="2949980"/>
            <a:ext cx="4306541" cy="2082879"/>
          </a:xfrm>
          <a:prstGeom prst="rect">
            <a:avLst/>
          </a:prstGeom>
        </p:spPr>
      </p:pic>
      <p:sp>
        <p:nvSpPr>
          <p:cNvPr id="7" name="CuadroTexto 11">
            <a:extLst>
              <a:ext uri="{FF2B5EF4-FFF2-40B4-BE49-F238E27FC236}">
                <a16:creationId xmlns:a16="http://schemas.microsoft.com/office/drawing/2014/main" id="{567391BB-1BAF-FB9D-B825-40C2AFA3A01E}"/>
              </a:ext>
            </a:extLst>
          </p:cNvPr>
          <p:cNvSpPr txBox="1"/>
          <p:nvPr/>
        </p:nvSpPr>
        <p:spPr>
          <a:xfrm>
            <a:off x="9427162" y="3348785"/>
            <a:ext cx="24398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Visualización de los archivos extraídos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1FF9B58F-5790-DA6A-615E-B737AE032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8" b="5506"/>
          <a:stretch/>
        </p:blipFill>
        <p:spPr bwMode="auto">
          <a:xfrm>
            <a:off x="761064" y="1580050"/>
            <a:ext cx="8144289" cy="1182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11">
            <a:extLst>
              <a:ext uri="{FF2B5EF4-FFF2-40B4-BE49-F238E27FC236}">
                <a16:creationId xmlns:a16="http://schemas.microsoft.com/office/drawing/2014/main" id="{559A394A-8B2A-6D17-1287-E1EA991F526F}"/>
              </a:ext>
            </a:extLst>
          </p:cNvPr>
          <p:cNvSpPr txBox="1"/>
          <p:nvPr/>
        </p:nvSpPr>
        <p:spPr>
          <a:xfrm>
            <a:off x="9578960" y="1608421"/>
            <a:ext cx="1841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Comando </a:t>
            </a:r>
            <a:r>
              <a:rPr lang="es-ES" dirty="0" err="1"/>
              <a:t>dd</a:t>
            </a:r>
            <a:endParaRPr lang="es-ES" dirty="0"/>
          </a:p>
          <a:p>
            <a:pPr algn="ctr"/>
            <a:r>
              <a:rPr lang="es-ES" dirty="0"/>
              <a:t>para copiar bloques de datos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47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 – Extracción de blobs</a:t>
            </a:r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DCA60FE2-1C46-6AA6-AC30-D66B9B2DCA24}"/>
              </a:ext>
            </a:extLst>
          </p:cNvPr>
          <p:cNvSpPr txBox="1"/>
          <p:nvPr/>
        </p:nvSpPr>
        <p:spPr>
          <a:xfrm>
            <a:off x="8827723" y="1719239"/>
            <a:ext cx="243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Dirección de la información codificada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11">
            <a:extLst>
              <a:ext uri="{FF2B5EF4-FFF2-40B4-BE49-F238E27FC236}">
                <a16:creationId xmlns:a16="http://schemas.microsoft.com/office/drawing/2014/main" id="{567391BB-1BAF-FB9D-B825-40C2AFA3A01E}"/>
              </a:ext>
            </a:extLst>
          </p:cNvPr>
          <p:cNvSpPr txBox="1"/>
          <p:nvPr/>
        </p:nvSpPr>
        <p:spPr>
          <a:xfrm>
            <a:off x="8739985" y="3913375"/>
            <a:ext cx="2717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Comando </a:t>
            </a:r>
            <a:r>
              <a:rPr lang="es-ES" dirty="0" err="1"/>
              <a:t>dd</a:t>
            </a:r>
            <a:r>
              <a:rPr lang="es-ES" dirty="0"/>
              <a:t> para extraer y </a:t>
            </a:r>
            <a:r>
              <a:rPr lang="es-ES" dirty="0" err="1"/>
              <a:t>xxd</a:t>
            </a:r>
            <a:r>
              <a:rPr lang="es-ES" dirty="0"/>
              <a:t> para visualizar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32AE1-0384-7F42-F29A-E0A411F5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24" y="1532670"/>
            <a:ext cx="7297168" cy="476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D007E-E2AE-7E35-4FCC-7A7411019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"/>
          <a:stretch/>
        </p:blipFill>
        <p:spPr bwMode="auto">
          <a:xfrm>
            <a:off x="645845" y="3372093"/>
            <a:ext cx="7510552" cy="8549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F141C-23D8-E967-DD95-74832F09F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84" y="2030358"/>
            <a:ext cx="7298008" cy="508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AC3096-B244-48AD-5876-7AEB12DBD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38" y="4255704"/>
            <a:ext cx="7408966" cy="897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A68F1-7C26-D6C7-F2FD-C8E60E740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45" y="2714352"/>
            <a:ext cx="7510552" cy="435407"/>
          </a:xfrm>
          <a:prstGeom prst="rect">
            <a:avLst/>
          </a:prstGeom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42078D77-623F-353A-6E21-4E9B77448088}"/>
              </a:ext>
            </a:extLst>
          </p:cNvPr>
          <p:cNvSpPr txBox="1"/>
          <p:nvPr/>
        </p:nvSpPr>
        <p:spPr>
          <a:xfrm>
            <a:off x="8395056" y="2757379"/>
            <a:ext cx="3407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Binario LST </a:t>
            </a:r>
            <a:r>
              <a:rPr lang="es-ES" dirty="0">
                <a:sym typeface="Wingdings" panose="05000000000000000000" pitchFamily="2" charset="2"/>
              </a:rPr>
              <a:t> Little </a:t>
            </a:r>
            <a:r>
              <a:rPr lang="es-ES" dirty="0" err="1">
                <a:sym typeface="Wingdings" panose="05000000000000000000" pitchFamily="2" charset="2"/>
              </a:rPr>
              <a:t>endianess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A3A85418-9385-A22C-243B-1316299F722A}"/>
              </a:ext>
            </a:extLst>
          </p:cNvPr>
          <p:cNvSpPr txBox="1"/>
          <p:nvPr/>
        </p:nvSpPr>
        <p:spPr>
          <a:xfrm>
            <a:off x="8682824" y="5246667"/>
            <a:ext cx="243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Desensamblar </a:t>
            </a:r>
          </a:p>
          <a:p>
            <a:pPr algn="ctr"/>
            <a:r>
              <a:rPr lang="es-ES" dirty="0"/>
              <a:t>con </a:t>
            </a:r>
            <a:r>
              <a:rPr lang="es-ES" dirty="0" err="1"/>
              <a:t>objdump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DDE7A258-B43C-2036-124A-DE29ECA668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359"/>
          <a:stretch/>
        </p:blipFill>
        <p:spPr>
          <a:xfrm>
            <a:off x="1164077" y="5881830"/>
            <a:ext cx="6332971" cy="803369"/>
          </a:xfrm>
          <a:prstGeom prst="rect">
            <a:avLst/>
          </a:prstGeom>
        </p:spPr>
      </p:pic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1DE51F0F-138C-E0A5-5406-813929EA46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31" b="58776"/>
          <a:stretch/>
        </p:blipFill>
        <p:spPr bwMode="auto">
          <a:xfrm>
            <a:off x="913795" y="5332955"/>
            <a:ext cx="7009531" cy="461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uadroTexto 11">
            <a:extLst>
              <a:ext uri="{FF2B5EF4-FFF2-40B4-BE49-F238E27FC236}">
                <a16:creationId xmlns:a16="http://schemas.microsoft.com/office/drawing/2014/main" id="{85EFBA5C-042D-2ACA-79C9-C0E9F2D01751}"/>
              </a:ext>
            </a:extLst>
          </p:cNvPr>
          <p:cNvSpPr txBox="1"/>
          <p:nvPr/>
        </p:nvSpPr>
        <p:spPr>
          <a:xfrm>
            <a:off x="8502888" y="5946534"/>
            <a:ext cx="295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Segunda instrucción: </a:t>
            </a:r>
            <a:r>
              <a:rPr lang="es-ES" dirty="0" err="1"/>
              <a:t>add</a:t>
            </a:r>
            <a:endParaRPr lang="es-ES" dirty="0"/>
          </a:p>
          <a:p>
            <a:r>
              <a:rPr lang="es-ES" dirty="0"/>
              <a:t>Codificación </a:t>
            </a:r>
            <a:r>
              <a:rPr lang="es-ES" dirty="0" err="1"/>
              <a:t>hex</a:t>
            </a:r>
            <a:r>
              <a:rPr lang="es-ES" dirty="0"/>
              <a:t>: e28db004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7270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258</TotalTime>
  <Words>326</Words>
  <Application>Microsoft Office PowerPoint</Application>
  <PresentationFormat>Widescreen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Calisto MT</vt:lpstr>
      <vt:lpstr>Wingdings 2</vt:lpstr>
      <vt:lpstr>Pizarra</vt:lpstr>
      <vt:lpstr>Entrenamiento con el toolchain de GNU  y QEMU para sistemas empotrados</vt:lpstr>
      <vt:lpstr>TAREA 1 – Toolchain de GNU</vt:lpstr>
      <vt:lpstr>TAREA 2 – Datos de un programa</vt:lpstr>
      <vt:lpstr>TAREA 3 – Más toolchain de GNU</vt:lpstr>
      <vt:lpstr>TAREA 3 – Más toolchain de GNU</vt:lpstr>
      <vt:lpstr>TAREA 4 – QEMU </vt:lpstr>
      <vt:lpstr>TAREA 6 – Extracción de blobs</vt:lpstr>
      <vt:lpstr>TAREA 6 – Extracción de blobs</vt:lpstr>
      <vt:lpstr>TAREA 6 – Extracción de blobs</vt:lpstr>
      <vt:lpstr>TAREA 7 – Depuración cruzada con QEMU </vt:lpstr>
      <vt:lpstr>TAREA 7 – Depuración cruzada con QEMU </vt:lpstr>
      <vt:lpstr>GRACIAS POR  VUESTRA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Entrenamiento con el toolchain de GNU  y QEMU para sistemas empotrados</dc:title>
  <dc:creator>Lucas Serrano</dc:creator>
  <cp:lastModifiedBy>Cesar San Blas Leal</cp:lastModifiedBy>
  <cp:revision>38</cp:revision>
  <dcterms:created xsi:type="dcterms:W3CDTF">2023-10-26T09:56:22Z</dcterms:created>
  <dcterms:modified xsi:type="dcterms:W3CDTF">2023-11-17T09:24:02Z</dcterms:modified>
</cp:coreProperties>
</file>